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rchivo Black" charset="1" panose="020B0A03020202020B04"/>
      <p:regular r:id="rId20"/>
    </p:embeddedFont>
    <p:embeddedFont>
      <p:font typeface="Lato" charset="1" panose="020F0502020204030203"/>
      <p:regular r:id="rId21"/>
    </p:embeddedFont>
    <p:embeddedFont>
      <p:font typeface="Lato Bold" charset="1" panose="020F0502020204030203"/>
      <p:regular r:id="rId22"/>
    </p:embeddedFont>
    <p:embeddedFont>
      <p:font typeface="Canva Sans" charset="1" panose="020B0503030501040103"/>
      <p:regular r:id="rId23"/>
    </p:embeddedFont>
    <p:embeddedFont>
      <p:font typeface="Canva Sans Bold" charset="1" panose="020B0803030501040103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5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223380" y="9258300"/>
            <a:ext cx="1334371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3" id="3"/>
          <p:cNvSpPr/>
          <p:nvPr/>
        </p:nvSpPr>
        <p:spPr>
          <a:xfrm>
            <a:off x="9763917" y="1014412"/>
            <a:ext cx="1426494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59000"/>
          </a:blip>
          <a:srcRect l="0" t="0" r="0" b="0"/>
          <a:stretch>
            <a:fillRect/>
          </a:stretch>
        </p:blipFill>
        <p:spPr>
          <a:xfrm flipH="false" flipV="false" rot="0">
            <a:off x="13397057" y="3737689"/>
            <a:ext cx="3196874" cy="3196874"/>
          </a:xfrm>
          <a:prstGeom prst="rect">
            <a:avLst/>
          </a:prstGeom>
          <a:ln cap="rnd">
            <a:noFill/>
            <a:prstDash val="solid"/>
          </a:ln>
        </p:spPr>
      </p:pic>
      <p:sp>
        <p:nvSpPr>
          <p:cNvPr name="TextBox 5" id="5"/>
          <p:cNvSpPr txBox="true"/>
          <p:nvPr/>
        </p:nvSpPr>
        <p:spPr>
          <a:xfrm rot="0">
            <a:off x="1028700" y="3459960"/>
            <a:ext cx="11039238" cy="3800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37"/>
              </a:lnSpc>
            </a:pPr>
            <a:r>
              <a:rPr lang="en-US" sz="1147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FLIGHT MANAGMENT</a:t>
            </a:r>
          </a:p>
          <a:p>
            <a:pPr algn="l">
              <a:lnSpc>
                <a:spcPts val="9637"/>
              </a:lnSpc>
            </a:pPr>
            <a:r>
              <a:rPr lang="en-US" sz="1147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6325" y="7127077"/>
            <a:ext cx="3260622" cy="52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 Mikias Tadele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670327" y="8980838"/>
            <a:ext cx="3564805" cy="497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07 December 2024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555087"/>
            <a:ext cx="6438685" cy="52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COSC 260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3757" y="713089"/>
            <a:ext cx="9748690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Binary Search Tree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6903" y="1711389"/>
            <a:ext cx="12034195" cy="6627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Manages flights using a generic binary tree structure.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Tree nodes store Flight objects.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Sorts Flight based on Date.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Node Class: Stores a value and links to left/right children.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Insertion: Adds nodes in sorted order using Comparable.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Inorder Traversal: Prints nodes in sorted order.</a:t>
            </a:r>
          </a:p>
          <a:p>
            <a:pPr algn="just" marL="712470" indent="-356235" lvl="1">
              <a:lnSpc>
                <a:spcPts val="66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Search: Finds and prints flights matching a given date using recursive traversal.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V="true">
            <a:off x="7102963" y="2928571"/>
            <a:ext cx="1760358" cy="58105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8687819" y="1772516"/>
            <a:ext cx="1406280" cy="1484595"/>
            <a:chOff x="0" y="0"/>
            <a:chExt cx="812800" cy="85806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AA2345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5.08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273757" y="713089"/>
            <a:ext cx="11119830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Binary Search Tree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463384" y="3519899"/>
            <a:ext cx="1406280" cy="1484595"/>
            <a:chOff x="0" y="0"/>
            <a:chExt cx="812800" cy="8580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AA7172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7.2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427728" y="6949936"/>
            <a:ext cx="1406280" cy="1484595"/>
            <a:chOff x="0" y="0"/>
            <a:chExt cx="812800" cy="8580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AA5423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11.17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399824" y="3509629"/>
            <a:ext cx="1406280" cy="1484595"/>
            <a:chOff x="0" y="0"/>
            <a:chExt cx="812800" cy="85806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AA3691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4.14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400395" y="5170382"/>
            <a:ext cx="1406280" cy="1484595"/>
            <a:chOff x="0" y="0"/>
            <a:chExt cx="812800" cy="85806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AA5421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4.25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571220" y="5172062"/>
            <a:ext cx="1406280" cy="1484595"/>
            <a:chOff x="0" y="0"/>
            <a:chExt cx="812800" cy="85806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AA4979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1.08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768519" y="5172062"/>
            <a:ext cx="1406280" cy="1484595"/>
            <a:chOff x="0" y="0"/>
            <a:chExt cx="812800" cy="85806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AA9278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6.24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591590" y="5172062"/>
            <a:ext cx="1406280" cy="1484595"/>
            <a:chOff x="0" y="0"/>
            <a:chExt cx="812800" cy="85806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58065"/>
            </a:xfrm>
            <a:custGeom>
              <a:avLst/>
              <a:gdLst/>
              <a:ahLst/>
              <a:cxnLst/>
              <a:rect r="r" b="b" t="t" l="l"/>
              <a:pathLst>
                <a:path h="858065" w="812800">
                  <a:moveTo>
                    <a:pt x="406400" y="0"/>
                  </a:moveTo>
                  <a:cubicBezTo>
                    <a:pt x="181951" y="0"/>
                    <a:pt x="0" y="192084"/>
                    <a:pt x="0" y="429032"/>
                  </a:cubicBezTo>
                  <a:cubicBezTo>
                    <a:pt x="0" y="665981"/>
                    <a:pt x="181951" y="858065"/>
                    <a:pt x="406400" y="858065"/>
                  </a:cubicBezTo>
                  <a:cubicBezTo>
                    <a:pt x="630849" y="858065"/>
                    <a:pt x="812800" y="665981"/>
                    <a:pt x="812800" y="429032"/>
                  </a:cubicBezTo>
                  <a:cubicBezTo>
                    <a:pt x="812800" y="192084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C6563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42344"/>
              <a:ext cx="660400" cy="7352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AA1643</a:t>
              </a:r>
            </a:p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8.13</a:t>
              </a:r>
            </a:p>
          </p:txBody>
        </p:sp>
      </p:grpSp>
      <p:sp>
        <p:nvSpPr>
          <p:cNvPr name="AutoShape 31" id="31"/>
          <p:cNvSpPr/>
          <p:nvPr/>
        </p:nvSpPr>
        <p:spPr>
          <a:xfrm flipV="true">
            <a:off x="6274360" y="4994225"/>
            <a:ext cx="828604" cy="21221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 flipV="true">
            <a:off x="10471659" y="5004494"/>
            <a:ext cx="694864" cy="18433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9961718" y="2938840"/>
            <a:ext cx="1204806" cy="581059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12294730" y="6656658"/>
            <a:ext cx="836138" cy="29327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5" id="35"/>
          <p:cNvSpPr/>
          <p:nvPr/>
        </p:nvSpPr>
        <p:spPr>
          <a:xfrm>
            <a:off x="11166523" y="5004494"/>
            <a:ext cx="1128206" cy="16756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6" id="36"/>
          <p:cNvSpPr/>
          <p:nvPr/>
        </p:nvSpPr>
        <p:spPr>
          <a:xfrm>
            <a:off x="7102963" y="4994225"/>
            <a:ext cx="1000571" cy="176158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7" id="37"/>
          <p:cNvSpPr txBox="true"/>
          <p:nvPr/>
        </p:nvSpPr>
        <p:spPr>
          <a:xfrm rot="0">
            <a:off x="10201238" y="2115579"/>
            <a:ext cx="139035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2024-05-08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040144" y="3889554"/>
            <a:ext cx="135344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2024-07-20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894722" y="3889554"/>
            <a:ext cx="1352996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2024-04-14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66587" y="8434531"/>
            <a:ext cx="126742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2024-11-17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453380" y="6626721"/>
            <a:ext cx="135359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2024-04-25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430090" y="6626721"/>
            <a:ext cx="1376214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2024-01-08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3091205" y="5551987"/>
            <a:ext cx="1346746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2024-08-13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788538" y="6626721"/>
            <a:ext cx="136624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252525"/>
                </a:solidFill>
                <a:latin typeface="Canva Sans"/>
                <a:ea typeface="Canva Sans"/>
                <a:cs typeface="Canva Sans"/>
                <a:sym typeface="Canva Sans"/>
              </a:rPr>
              <a:t>2024-06-24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3757" y="713089"/>
            <a:ext cx="7546741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Date Converter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25974" y="2080355"/>
            <a:ext cx="8236053" cy="6059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13"/>
              </a:lnSpc>
            </a:pPr>
            <a:r>
              <a:rPr lang="en-US" sz="3152" b="true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Changes String Date to Float</a:t>
            </a:r>
          </a:p>
          <a:p>
            <a:pPr algn="just" marL="680591" indent="-340296" lvl="1">
              <a:lnSpc>
                <a:spcPts val="4413"/>
              </a:lnSpc>
              <a:buFont typeface="Arial"/>
              <a:buChar char="•"/>
            </a:pPr>
            <a:r>
              <a:rPr lang="en-US" b="true" sz="3152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Date Calculation: Converted to a float.</a:t>
            </a:r>
          </a:p>
          <a:p>
            <a:pPr algn="just" marL="680591" indent="-340296" lvl="1">
              <a:lnSpc>
                <a:spcPts val="4413"/>
              </a:lnSpc>
              <a:buFont typeface="Arial"/>
              <a:buChar char="•"/>
            </a:pPr>
            <a:r>
              <a:rPr lang="en-US" b="true" sz="3152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Month: Represents the number before the decimal.</a:t>
            </a:r>
          </a:p>
          <a:p>
            <a:pPr algn="just" marL="680591" indent="-340296" lvl="1">
              <a:lnSpc>
                <a:spcPts val="4413"/>
              </a:lnSpc>
              <a:buFont typeface="Arial"/>
              <a:buChar char="•"/>
            </a:pPr>
            <a:r>
              <a:rPr lang="en-US" b="true" sz="3152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Day: Represents the number after the decimal.</a:t>
            </a:r>
          </a:p>
          <a:p>
            <a:pPr algn="just">
              <a:lnSpc>
                <a:spcPts val="4413"/>
              </a:lnSpc>
            </a:pPr>
          </a:p>
          <a:p>
            <a:pPr algn="just">
              <a:lnSpc>
                <a:spcPts val="4413"/>
              </a:lnSpc>
            </a:pPr>
            <a:r>
              <a:rPr lang="en-US" sz="3152" b="true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Examples:</a:t>
            </a:r>
          </a:p>
          <a:p>
            <a:pPr algn="just" marL="680591" indent="-340296" lvl="1">
              <a:lnSpc>
                <a:spcPts val="4413"/>
              </a:lnSpc>
              <a:buFont typeface="Arial"/>
              <a:buChar char="•"/>
            </a:pPr>
            <a:r>
              <a:rPr lang="en-US" b="true" sz="3152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2024-05-15 = 5.15</a:t>
            </a:r>
          </a:p>
          <a:p>
            <a:pPr algn="just" marL="680591" indent="-340296" lvl="1">
              <a:lnSpc>
                <a:spcPts val="4413"/>
              </a:lnSpc>
              <a:buFont typeface="Arial"/>
              <a:buChar char="•"/>
            </a:pPr>
            <a:r>
              <a:rPr lang="en-US" b="true" sz="3152">
                <a:solidFill>
                  <a:srgbClr val="252525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2024-12-01  =  12.01</a:t>
            </a:r>
          </a:p>
          <a:p>
            <a:pPr algn="just">
              <a:lnSpc>
                <a:spcPts val="441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50014" y="4426484"/>
            <a:ext cx="10187972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16"/>
              </a:lnSpc>
            </a:pPr>
            <a:r>
              <a:rPr lang="en-US" sz="99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Program Demo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2525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15980" y="4324754"/>
            <a:ext cx="11456041" cy="162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07"/>
              </a:lnSpc>
            </a:pPr>
            <a:r>
              <a:rPr lang="en-US" sz="136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>
            <a:off x="-223380" y="9258300"/>
            <a:ext cx="15310302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4" id="4"/>
          <p:cNvSpPr/>
          <p:nvPr/>
        </p:nvSpPr>
        <p:spPr>
          <a:xfrm>
            <a:off x="9763917" y="1014412"/>
            <a:ext cx="14264946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447429" y="759439"/>
            <a:ext cx="6465477" cy="105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Overview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1626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72740" y="2882265"/>
            <a:ext cx="6080332" cy="369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252525"/>
                </a:solidFill>
                <a:latin typeface="Lato"/>
                <a:ea typeface="Lato"/>
                <a:cs typeface="Lato"/>
                <a:sym typeface="Lato"/>
              </a:rPr>
              <a:t>Program Overview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252525"/>
                </a:solidFill>
                <a:latin typeface="Lato"/>
                <a:ea typeface="Lato"/>
                <a:cs typeface="Lato"/>
                <a:sym typeface="Lato"/>
              </a:rPr>
              <a:t>Dataset Overview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252525"/>
                </a:solidFill>
                <a:latin typeface="Lato"/>
                <a:ea typeface="Lato"/>
                <a:cs typeface="Lato"/>
                <a:sym typeface="Lato"/>
              </a:rPr>
              <a:t>Classes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252525"/>
                </a:solidFill>
                <a:latin typeface="Lato"/>
                <a:ea typeface="Lato"/>
                <a:cs typeface="Lato"/>
                <a:sym typeface="Lato"/>
              </a:rPr>
              <a:t>Binary Tree</a:t>
            </a:r>
          </a:p>
          <a:p>
            <a:pPr algn="l" marL="906780" indent="-453390" lvl="1">
              <a:lnSpc>
                <a:spcPts val="5880"/>
              </a:lnSpc>
              <a:buFont typeface="Arial"/>
              <a:buChar char="•"/>
            </a:pPr>
            <a:r>
              <a:rPr lang="en-US" sz="4200">
                <a:solidFill>
                  <a:srgbClr val="252525"/>
                </a:solidFill>
                <a:latin typeface="Lato"/>
                <a:ea typeface="Lato"/>
                <a:cs typeface="Lato"/>
                <a:sym typeface="Lato"/>
              </a:rPr>
              <a:t>Program Demo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92" r="0" b="-169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75294" y="766487"/>
            <a:ext cx="12326383" cy="105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Program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13420" y="2540058"/>
            <a:ext cx="11408372" cy="4951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The program prompts the user for Origin, Destination and Date they wish to travel on.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The programs uses the provided requirements to filter the dataset and search for relevant flights.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The program prints all the available flights that satisfy the requirement.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864039" y="2899840"/>
            <a:ext cx="14559923" cy="4487320"/>
          </a:xfrm>
          <a:custGeom>
            <a:avLst/>
            <a:gdLst/>
            <a:ahLst/>
            <a:cxnLst/>
            <a:rect r="r" b="b" t="t" l="l"/>
            <a:pathLst>
              <a:path h="4487320" w="14559923">
                <a:moveTo>
                  <a:pt x="0" y="0"/>
                </a:moveTo>
                <a:lnTo>
                  <a:pt x="14559922" y="0"/>
                </a:lnTo>
                <a:lnTo>
                  <a:pt x="14559922" y="4487320"/>
                </a:lnTo>
                <a:lnTo>
                  <a:pt x="0" y="44873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22535" y="612756"/>
            <a:ext cx="5325889" cy="1209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Dataset: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35017" y="1598617"/>
            <a:ext cx="8983712" cy="589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International Flights = 122,000 x 9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28233" y="2851807"/>
            <a:ext cx="15031534" cy="4583386"/>
          </a:xfrm>
          <a:custGeom>
            <a:avLst/>
            <a:gdLst/>
            <a:ahLst/>
            <a:cxnLst/>
            <a:rect r="r" b="b" t="t" l="l"/>
            <a:pathLst>
              <a:path h="4583386" w="15031534">
                <a:moveTo>
                  <a:pt x="0" y="0"/>
                </a:moveTo>
                <a:lnTo>
                  <a:pt x="15031534" y="0"/>
                </a:lnTo>
                <a:lnTo>
                  <a:pt x="15031534" y="4583386"/>
                </a:lnTo>
                <a:lnTo>
                  <a:pt x="0" y="45833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28568" y="612756"/>
            <a:ext cx="5325889" cy="1209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Dataset: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11217" y="1618804"/>
            <a:ext cx="7931051" cy="589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69" indent="-367035" lvl="1">
              <a:lnSpc>
                <a:spcPts val="4760"/>
              </a:lnSpc>
              <a:buFont typeface="Arial"/>
              <a:buChar char="•"/>
            </a:pPr>
            <a:r>
              <a:rPr lang="en-US" sz="34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Domestic Flights: 114,000 X 9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17867" y="652442"/>
            <a:ext cx="8173430" cy="1209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Classes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12481" y="3377565"/>
            <a:ext cx="4486427" cy="3274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Flight 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International Flight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Domestic Flight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Flight Data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329013" y="3377565"/>
            <a:ext cx="3905074" cy="243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80" indent="-356240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Binary Tree</a:t>
            </a:r>
          </a:p>
          <a:p>
            <a:pPr algn="just" marL="712480" indent="-356240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Date Converter</a:t>
            </a:r>
          </a:p>
          <a:p>
            <a:pPr algn="just" marL="712480" indent="-356240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Main Class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3757" y="760714"/>
            <a:ext cx="8050527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Flight Class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6903" y="2547406"/>
            <a:ext cx="12034195" cy="4951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Stores Details: Flight number, date, origin, destination, etc...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Comparable: Changes Date to Float for the Binary tree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toString: Formats flight details.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Abstract getDetails(): Ensures subclass-specific behavior.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Base class for DomesticFlight and InternationalFlight.</a:t>
            </a:r>
          </a:p>
          <a:p>
            <a:pPr algn="just">
              <a:lnSpc>
                <a:spcPts val="6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3757" y="713089"/>
            <a:ext cx="15627927" cy="961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00"/>
              </a:lnSpc>
            </a:pPr>
            <a:r>
              <a:rPr lang="en-US" sz="7100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International &amp; Domestic Flight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26903" y="2129397"/>
            <a:ext cx="12034195" cy="578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Subclasses of Flight for specific flight types.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Use inherited attributes (flight details).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Override getDetails() for type-specific descriptions: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International: "International Flight: [details]"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Domestic: "Domestic Flight: [details]"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Polymorphism: Ensures behavior varies based on flight type.</a:t>
            </a:r>
          </a:p>
          <a:p>
            <a:pPr algn="just">
              <a:lnSpc>
                <a:spcPts val="6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130" y="9316594"/>
            <a:ext cx="18404260" cy="1940813"/>
          </a:xfrm>
          <a:custGeom>
            <a:avLst/>
            <a:gdLst/>
            <a:ahLst/>
            <a:cxnLst/>
            <a:rect r="r" b="b" t="t" l="l"/>
            <a:pathLst>
              <a:path h="1940813" w="18404260">
                <a:moveTo>
                  <a:pt x="0" y="0"/>
                </a:moveTo>
                <a:lnTo>
                  <a:pt x="18404260" y="0"/>
                </a:lnTo>
                <a:lnTo>
                  <a:pt x="18404260" y="1940812"/>
                </a:lnTo>
                <a:lnTo>
                  <a:pt x="0" y="1940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0766"/>
            <a:ext cx="906317" cy="215868"/>
          </a:xfrm>
          <a:custGeom>
            <a:avLst/>
            <a:gdLst/>
            <a:ahLst/>
            <a:cxnLst/>
            <a:rect r="r" b="b" t="t" l="l"/>
            <a:pathLst>
              <a:path h="215868" w="906317">
                <a:moveTo>
                  <a:pt x="0" y="0"/>
                </a:moveTo>
                <a:lnTo>
                  <a:pt x="906317" y="0"/>
                </a:lnTo>
                <a:lnTo>
                  <a:pt x="906317" y="215868"/>
                </a:lnTo>
                <a:lnTo>
                  <a:pt x="0" y="2158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73757" y="770239"/>
            <a:ext cx="11196967" cy="119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8999">
                <a:solidFill>
                  <a:srgbClr val="252525"/>
                </a:solidFill>
                <a:latin typeface="Archivo Black"/>
                <a:ea typeface="Archivo Black"/>
                <a:cs typeface="Archivo Black"/>
                <a:sym typeface="Archivo Black"/>
              </a:rPr>
              <a:t>FlightData Class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01169" y="1994631"/>
            <a:ext cx="12485663" cy="578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Reads CSV flight data.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Creates a list of Domestic or International flight objects.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Uses BufferedReader for file reading.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P</a:t>
            </a: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rocesses lines.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M</a:t>
            </a: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aps data to flight objects based on type.</a:t>
            </a:r>
          </a:p>
          <a:p>
            <a:pPr algn="just" marL="712470" indent="-356235" lvl="1">
              <a:lnSpc>
                <a:spcPts val="6600"/>
              </a:lnSpc>
              <a:buFont typeface="Arial"/>
              <a:buChar char="•"/>
            </a:pPr>
            <a:r>
              <a:rPr lang="en-US" b="true" sz="3300">
                <a:solidFill>
                  <a:srgbClr val="252525"/>
                </a:solidFill>
                <a:latin typeface="Lato Bold"/>
                <a:ea typeface="Lato Bold"/>
                <a:cs typeface="Lato Bold"/>
                <a:sym typeface="Lato Bold"/>
              </a:rPr>
              <a:t>Returns a list of flights.</a:t>
            </a:r>
          </a:p>
          <a:p>
            <a:pPr algn="just">
              <a:lnSpc>
                <a:spcPts val="6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DAGYiLozX2E</dc:identifier>
  <dcterms:modified xsi:type="dcterms:W3CDTF">2011-08-01T06:04:30Z</dcterms:modified>
  <cp:revision>1</cp:revision>
  <dc:title>Black and White Minimalist Thesis Defense Presentation</dc:title>
</cp:coreProperties>
</file>

<file path=docProps/thumbnail.jpeg>
</file>